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7" r:id="rId4"/>
    <p:sldId id="258" r:id="rId5"/>
    <p:sldId id="280" r:id="rId6"/>
    <p:sldId id="259" r:id="rId7"/>
    <p:sldId id="260" r:id="rId8"/>
    <p:sldId id="262" r:id="rId9"/>
    <p:sldId id="287" r:id="rId10"/>
    <p:sldId id="286" r:id="rId11"/>
    <p:sldId id="264" r:id="rId12"/>
    <p:sldId id="284" r:id="rId13"/>
    <p:sldId id="278" r:id="rId14"/>
    <p:sldId id="266" r:id="rId15"/>
    <p:sldId id="265" r:id="rId16"/>
    <p:sldId id="282" r:id="rId17"/>
    <p:sldId id="267" r:id="rId18"/>
    <p:sldId id="279" r:id="rId19"/>
    <p:sldId id="268" r:id="rId20"/>
    <p:sldId id="271" r:id="rId21"/>
    <p:sldId id="269" r:id="rId22"/>
    <p:sldId id="283" r:id="rId23"/>
    <p:sldId id="270" r:id="rId24"/>
    <p:sldId id="272" r:id="rId25"/>
    <p:sldId id="273" r:id="rId26"/>
    <p:sldId id="285" r:id="rId27"/>
    <p:sldId id="275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UJA VINODRAO JIRAPURE" userId="S::vinodraojv17.extc@coep.ac.in::a32be168-94a2-4344-a6d4-d628eafcc14a" providerId="AD" clId="Web-{CF275B0C-4700-9645-E036-1A85152711C4}"/>
    <pc:docChg chg="modSld">
      <pc:chgData name="TANUJA VINODRAO JIRAPURE" userId="S::vinodraojv17.extc@coep.ac.in::a32be168-94a2-4344-a6d4-d628eafcc14a" providerId="AD" clId="Web-{CF275B0C-4700-9645-E036-1A85152711C4}" dt="2019-04-19T05:15:44.453" v="0" actId="1076"/>
      <pc:docMkLst>
        <pc:docMk/>
      </pc:docMkLst>
      <pc:sldChg chg="modSp">
        <pc:chgData name="TANUJA VINODRAO JIRAPURE" userId="S::vinodraojv17.extc@coep.ac.in::a32be168-94a2-4344-a6d4-d628eafcc14a" providerId="AD" clId="Web-{CF275B0C-4700-9645-E036-1A85152711C4}" dt="2019-04-19T05:15:44.453" v="0" actId="1076"/>
        <pc:sldMkLst>
          <pc:docMk/>
          <pc:sldMk cId="0" sldId="271"/>
        </pc:sldMkLst>
        <pc:picChg chg="mod">
          <ac:chgData name="TANUJA VINODRAO JIRAPURE" userId="S::vinodraojv17.extc@coep.ac.in::a32be168-94a2-4344-a6d4-d628eafcc14a" providerId="AD" clId="Web-{CF275B0C-4700-9645-E036-1A85152711C4}" dt="2019-04-19T05:15:44.453" v="0" actId="1076"/>
          <ac:picMkLst>
            <pc:docMk/>
            <pc:sldMk cId="0" sldId="271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B24EB-7A68-4774-BD22-206B220D69B7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D971-8574-4B7F-82CF-B93E107261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F132-B471-4666-90D2-84AFE41B3BE9}" type="datetimeFigureOut">
              <a:rPr lang="en-US" smtClean="0"/>
              <a:pPr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E084E-6D98-403A-A190-9DEA0EFEE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457200"/>
            <a:ext cx="48006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Bio-molecules and Bio-polymers: </a:t>
            </a:r>
          </a:p>
          <a:p>
            <a:pPr algn="ctr"/>
            <a:r>
              <a:rPr lang="en-US" sz="2400" b="1" dirty="0"/>
              <a:t>The stuff that we are made of </a:t>
            </a:r>
          </a:p>
        </p:txBody>
      </p:sp>
      <p:pic>
        <p:nvPicPr>
          <p:cNvPr id="6" name="Picture 5" descr="81Jb5oL-oVL.jpg"/>
          <p:cNvPicPr>
            <a:picLocks noChangeAspect="1"/>
          </p:cNvPicPr>
          <p:nvPr/>
        </p:nvPicPr>
        <p:blipFill>
          <a:blip r:embed="rId2" cstate="print"/>
          <a:srcRect l="11667" r="21667"/>
          <a:stretch>
            <a:fillRect/>
          </a:stretch>
        </p:blipFill>
        <p:spPr>
          <a:xfrm>
            <a:off x="1524000" y="1828800"/>
            <a:ext cx="6096000" cy="4730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gos.jpg"/>
          <p:cNvPicPr>
            <a:picLocks noChangeAspect="1"/>
          </p:cNvPicPr>
          <p:nvPr/>
        </p:nvPicPr>
        <p:blipFill>
          <a:blip r:embed="rId2" cstate="print"/>
          <a:srcRect l="22917"/>
          <a:stretch>
            <a:fillRect/>
          </a:stretch>
        </p:blipFill>
        <p:spPr>
          <a:xfrm>
            <a:off x="0" y="432487"/>
            <a:ext cx="9144000" cy="64255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</a:t>
            </a:r>
          </a:p>
        </p:txBody>
      </p:sp>
      <p:pic>
        <p:nvPicPr>
          <p:cNvPr id="5" name="Picture 4" descr="CARBOHYDRATES.png"/>
          <p:cNvPicPr>
            <a:picLocks noChangeAspect="1"/>
          </p:cNvPicPr>
          <p:nvPr/>
        </p:nvPicPr>
        <p:blipFill>
          <a:blip r:embed="rId2" cstate="print"/>
          <a:srcRect t="14000"/>
          <a:stretch>
            <a:fillRect/>
          </a:stretch>
        </p:blipFill>
        <p:spPr>
          <a:xfrm>
            <a:off x="152400" y="3429000"/>
            <a:ext cx="7620000" cy="3276600"/>
          </a:xfrm>
          <a:prstGeom prst="rect">
            <a:avLst/>
          </a:prstGeom>
        </p:spPr>
      </p:pic>
      <p:pic>
        <p:nvPicPr>
          <p:cNvPr id="6" name="Picture 5" descr="healthy-eating-mind-di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143000"/>
            <a:ext cx="3899292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bohydrates-2-728.jpg"/>
          <p:cNvPicPr>
            <a:picLocks noChangeAspect="1"/>
          </p:cNvPicPr>
          <p:nvPr/>
        </p:nvPicPr>
        <p:blipFill>
          <a:blip r:embed="rId2" cstate="print"/>
          <a:srcRect l="2198" t="89560" r="3297"/>
          <a:stretch>
            <a:fillRect/>
          </a:stretch>
        </p:blipFill>
        <p:spPr>
          <a:xfrm>
            <a:off x="152400" y="6315075"/>
            <a:ext cx="6553200" cy="542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</a:t>
            </a:r>
          </a:p>
        </p:txBody>
      </p:sp>
      <p:pic>
        <p:nvPicPr>
          <p:cNvPr id="4" name="Picture 3" descr="carbohydrates-2-728.jpg"/>
          <p:cNvPicPr>
            <a:picLocks noChangeAspect="1"/>
          </p:cNvPicPr>
          <p:nvPr/>
        </p:nvPicPr>
        <p:blipFill>
          <a:blip r:embed="rId2" cstate="print"/>
          <a:srcRect l="2198" t="28022" r="3297" b="32418"/>
          <a:stretch>
            <a:fillRect/>
          </a:stretch>
        </p:blipFill>
        <p:spPr>
          <a:xfrm>
            <a:off x="1143000" y="914400"/>
            <a:ext cx="65532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</a:t>
            </a:r>
          </a:p>
        </p:txBody>
      </p:sp>
      <p:pic>
        <p:nvPicPr>
          <p:cNvPr id="6" name="Picture 5" descr="unit-b4-molecules-carbs-15-728.jpg"/>
          <p:cNvPicPr>
            <a:picLocks noChangeAspect="1"/>
          </p:cNvPicPr>
          <p:nvPr/>
        </p:nvPicPr>
        <p:blipFill>
          <a:blip r:embed="rId2" cstate="print"/>
          <a:srcRect l="4545" t="7792" r="6818" b="5195"/>
          <a:stretch>
            <a:fillRect/>
          </a:stretch>
        </p:blipFill>
        <p:spPr>
          <a:xfrm>
            <a:off x="1143000" y="1371600"/>
            <a:ext cx="6934200" cy="5105400"/>
          </a:xfrm>
          <a:prstGeom prst="rect">
            <a:avLst/>
          </a:prstGeom>
        </p:spPr>
      </p:pic>
      <p:pic>
        <p:nvPicPr>
          <p:cNvPr id="3" name="Picture 2" descr="Function-of-Carbs-Square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6858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929503f6e47180eb307d29ab220c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2087" y="1219200"/>
            <a:ext cx="6219825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Carbohydrates-classification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bohydrate_isom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066800"/>
            <a:ext cx="4931596" cy="3657600"/>
          </a:xfrm>
          <a:prstGeom prst="rect">
            <a:avLst/>
          </a:prstGeom>
        </p:spPr>
      </p:pic>
      <p:pic>
        <p:nvPicPr>
          <p:cNvPr id="3" name="Picture 2" descr="bm1l1rimage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4648199"/>
            <a:ext cx="5041557" cy="1828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</a:t>
            </a:r>
            <a:r>
              <a:rPr lang="en-US" b="1" dirty="0" err="1"/>
              <a:t>Monosaccharides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bohydrates-carbs-gcse-biology-5-638.jpg"/>
          <p:cNvPicPr>
            <a:picLocks noChangeAspect="1"/>
          </p:cNvPicPr>
          <p:nvPr/>
        </p:nvPicPr>
        <p:blipFill>
          <a:blip r:embed="rId2" cstate="print"/>
          <a:srcRect t="73382"/>
          <a:stretch>
            <a:fillRect/>
          </a:stretch>
        </p:blipFill>
        <p:spPr>
          <a:xfrm>
            <a:off x="1676400" y="995363"/>
            <a:ext cx="6076950" cy="1214437"/>
          </a:xfrm>
          <a:prstGeom prst="rect">
            <a:avLst/>
          </a:prstGeom>
        </p:spPr>
      </p:pic>
      <p:pic>
        <p:nvPicPr>
          <p:cNvPr id="3" name="Picture 2" descr="carbohydrates-carbs-gcse-biology-5-638.jpg"/>
          <p:cNvPicPr>
            <a:picLocks noChangeAspect="1"/>
          </p:cNvPicPr>
          <p:nvPr/>
        </p:nvPicPr>
        <p:blipFill>
          <a:blip r:embed="rId2" cstate="print"/>
          <a:srcRect t="9917" b="29958"/>
          <a:stretch>
            <a:fillRect/>
          </a:stretch>
        </p:blipFill>
        <p:spPr>
          <a:xfrm>
            <a:off x="381000" y="2381071"/>
            <a:ext cx="8229600" cy="37149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</a:t>
            </a:r>
            <a:r>
              <a:rPr lang="en-US" b="1" dirty="0" err="1"/>
              <a:t>Monosaccharides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accharides-Types-1024x4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6834639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Carbohydrates-Disaccharides</a:t>
            </a:r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4114800"/>
            <a:ext cx="1809750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943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362" y="962025"/>
            <a:ext cx="7153275" cy="4933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Carbohydrates-Disaccharides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728-15198595-8104-05_disaccharid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5295900" cy="502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Carbohydrates-Disaccharides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pter-1-organization-of-the-human-body-5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08" y="228600"/>
            <a:ext cx="8525492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0_F_86535902_oiG46NhTP1zBzqebyqmRHnv11L9Y3mh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413849"/>
            <a:ext cx="6858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Carbohydrates-Polysaccharides classification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</a:t>
            </a:r>
            <a:r>
              <a:rPr lang="en-US" b="1" dirty="0" err="1"/>
              <a:t>homopolysaccharides</a:t>
            </a:r>
            <a:endParaRPr lang="en-US" b="1" dirty="0"/>
          </a:p>
        </p:txBody>
      </p:sp>
      <p:pic>
        <p:nvPicPr>
          <p:cNvPr id="5" name="Picture 4" descr="7-Polysaccharide-Analysi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36" y="914400"/>
            <a:ext cx="9021964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bohydrates-carbs-gcse-biology-11-638.jpg"/>
          <p:cNvPicPr>
            <a:picLocks noChangeAspect="1"/>
          </p:cNvPicPr>
          <p:nvPr/>
        </p:nvPicPr>
        <p:blipFill>
          <a:blip r:embed="rId2" cstate="print"/>
          <a:srcRect t="9916" b="33299"/>
          <a:stretch>
            <a:fillRect/>
          </a:stretch>
        </p:blipFill>
        <p:spPr>
          <a:xfrm>
            <a:off x="533400" y="2511256"/>
            <a:ext cx="8229600" cy="3508544"/>
          </a:xfrm>
          <a:prstGeom prst="rect">
            <a:avLst/>
          </a:prstGeom>
        </p:spPr>
      </p:pic>
      <p:pic>
        <p:nvPicPr>
          <p:cNvPr id="3" name="Picture 2" descr="carbohydrates-carbs-gcse-biology-11-638.jpg"/>
          <p:cNvPicPr>
            <a:picLocks noChangeAspect="1"/>
          </p:cNvPicPr>
          <p:nvPr/>
        </p:nvPicPr>
        <p:blipFill>
          <a:blip r:embed="rId2" cstate="print"/>
          <a:srcRect t="66701"/>
          <a:stretch>
            <a:fillRect/>
          </a:stretch>
        </p:blipFill>
        <p:spPr>
          <a:xfrm>
            <a:off x="1371600" y="685801"/>
            <a:ext cx="6400800" cy="16001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 Polysaccharid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219200"/>
            <a:ext cx="6441522" cy="2743200"/>
          </a:xfrm>
          <a:prstGeom prst="rect">
            <a:avLst/>
          </a:prstGeom>
        </p:spPr>
      </p:pic>
      <p:pic>
        <p:nvPicPr>
          <p:cNvPr id="3" name="Picture 2" descr="cra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4572000"/>
            <a:ext cx="2750075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4600" y="6488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Chitin</a:t>
            </a:r>
          </a:p>
        </p:txBody>
      </p:sp>
      <p:pic>
        <p:nvPicPr>
          <p:cNvPr id="5" name="Picture 4" descr="rma_w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572000"/>
            <a:ext cx="24384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4124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Carragenan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Carbohydrates-Polysaccharides</a:t>
            </a:r>
          </a:p>
        </p:txBody>
      </p:sp>
      <p:pic>
        <p:nvPicPr>
          <p:cNvPr id="8" name="Picture 7" descr="FUCOIDAN-350x2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400" y="4572000"/>
            <a:ext cx="2743200" cy="1800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64124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Fucoidan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52400" y="4191000"/>
            <a:ext cx="845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Marine polysaccharides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TEROPOLYSACCHARIDES.jpg"/>
          <p:cNvPicPr>
            <a:picLocks noChangeAspect="1"/>
          </p:cNvPicPr>
          <p:nvPr/>
        </p:nvPicPr>
        <p:blipFill>
          <a:blip r:embed="rId2" cstate="print"/>
          <a:srcRect b="19444"/>
          <a:stretch>
            <a:fillRect/>
          </a:stretch>
        </p:blipFill>
        <p:spPr>
          <a:xfrm>
            <a:off x="381000" y="1066800"/>
            <a:ext cx="73152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Carbohydrates-</a:t>
            </a:r>
            <a:r>
              <a:rPr lang="en-US" b="1" dirty="0" err="1"/>
              <a:t>heteropolysaccharides</a:t>
            </a:r>
            <a:endParaRPr lang="en-US" b="1" dirty="0"/>
          </a:p>
        </p:txBody>
      </p:sp>
      <p:pic>
        <p:nvPicPr>
          <p:cNvPr id="4" name="Picture 3" descr="907_Synovial_Join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3276600"/>
            <a:ext cx="2475812" cy="2743200"/>
          </a:xfrm>
          <a:prstGeom prst="rect">
            <a:avLst/>
          </a:prstGeom>
        </p:spPr>
      </p:pic>
      <p:pic>
        <p:nvPicPr>
          <p:cNvPr id="5" name="Picture 4" descr="s-l3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4572000"/>
            <a:ext cx="1878904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wallfigur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4924540" cy="2743200"/>
          </a:xfrm>
          <a:prstGeom prst="rect">
            <a:avLst/>
          </a:prstGeom>
        </p:spPr>
      </p:pic>
      <p:pic>
        <p:nvPicPr>
          <p:cNvPr id="4" name="Picture 3" descr="cell_w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143000"/>
            <a:ext cx="3796817" cy="2743200"/>
          </a:xfrm>
          <a:prstGeom prst="rect">
            <a:avLst/>
          </a:prstGeom>
        </p:spPr>
      </p:pic>
      <p:pic>
        <p:nvPicPr>
          <p:cNvPr id="6" name="Picture 5" descr="food_p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886200"/>
            <a:ext cx="3766088" cy="2743200"/>
          </a:xfrm>
          <a:prstGeom prst="rect">
            <a:avLst/>
          </a:prstGeom>
        </p:spPr>
      </p:pic>
      <p:pic>
        <p:nvPicPr>
          <p:cNvPr id="7" name="Picture 6" descr="turgidity-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200" y="4800600"/>
            <a:ext cx="3657600" cy="1828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Polysaccharides and water in biological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nctions+of+Carbohydrates+1.+Source+of+energy.jpg"/>
          <p:cNvPicPr>
            <a:picLocks noChangeAspect="1"/>
          </p:cNvPicPr>
          <p:nvPr/>
        </p:nvPicPr>
        <p:blipFill>
          <a:blip r:embed="rId2" cstate="print"/>
          <a:srcRect l="10000" t="12223" r="8333" b="13333"/>
          <a:stretch>
            <a:fillRect/>
          </a:stretch>
        </p:blipFill>
        <p:spPr>
          <a:xfrm>
            <a:off x="533400" y="1219200"/>
            <a:ext cx="7467600" cy="5105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Biological importance of carbohydrates</a:t>
            </a:r>
          </a:p>
        </p:txBody>
      </p:sp>
      <p:pic>
        <p:nvPicPr>
          <p:cNvPr id="4" name="Picture 3" descr="Function-of-Carbs-Square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6200" y="5608320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95400" y="2362200"/>
            <a:ext cx="6629400" cy="1981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“Look deep into nature, you will understand everything better”</a:t>
            </a:r>
          </a:p>
          <a:p>
            <a:pPr algn="ctr"/>
            <a:r>
              <a:rPr lang="en-US" b="1" dirty="0"/>
              <a:t>Albert Einstein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55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Springer- Advances in biochemical engineering in Biotechnology, </a:t>
            </a:r>
            <a:r>
              <a:rPr lang="en-US" dirty="0" err="1"/>
              <a:t>Scheper</a:t>
            </a:r>
            <a:r>
              <a:rPr lang="en-US" dirty="0"/>
              <a:t>, Plant Cells.</a:t>
            </a:r>
          </a:p>
          <a:p>
            <a:pPr marL="342900" indent="-342900"/>
            <a:r>
              <a:rPr lang="en-US" dirty="0"/>
              <a:t>3. Bioinformatics: Joel Keizer </a:t>
            </a:r>
          </a:p>
          <a:p>
            <a:pPr marL="342900" indent="-342900"/>
            <a:r>
              <a:rPr lang="en-US" dirty="0"/>
              <a:t>4. Images: Search engine Google.</a:t>
            </a:r>
          </a:p>
          <a:p>
            <a:pPr marL="342900" indent="-342900"/>
            <a:r>
              <a:rPr lang="en-US" dirty="0"/>
              <a:t>5.  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Properties of Water</a:t>
            </a:r>
          </a:p>
        </p:txBody>
      </p:sp>
      <p:pic>
        <p:nvPicPr>
          <p:cNvPr id="9" name="Picture 8" descr="Properties-Of-Wa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9739" y="5943600"/>
            <a:ext cx="2164261" cy="914400"/>
          </a:xfrm>
          <a:prstGeom prst="rect">
            <a:avLst/>
          </a:prstGeom>
        </p:spPr>
      </p:pic>
      <p:pic>
        <p:nvPicPr>
          <p:cNvPr id="11" name="Picture 10" descr="the_tide_inside_infograph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90874"/>
            <a:ext cx="9144000" cy="48762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perties-Of-Wa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9739" y="5943600"/>
            <a:ext cx="2164261" cy="914400"/>
          </a:xfrm>
          <a:prstGeom prst="rect">
            <a:avLst/>
          </a:prstGeom>
        </p:spPr>
      </p:pic>
      <p:pic>
        <p:nvPicPr>
          <p:cNvPr id="4" name="Picture 3" descr="properti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914400"/>
            <a:ext cx="2922987" cy="5486400"/>
          </a:xfrm>
          <a:prstGeom prst="rect">
            <a:avLst/>
          </a:prstGeom>
        </p:spPr>
      </p:pic>
      <p:pic>
        <p:nvPicPr>
          <p:cNvPr id="5" name="Picture 4" descr="water_tetrahedron_2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1143000"/>
            <a:ext cx="2857500" cy="2524125"/>
          </a:xfrm>
          <a:prstGeom prst="rect">
            <a:avLst/>
          </a:prstGeom>
        </p:spPr>
      </p:pic>
      <p:pic>
        <p:nvPicPr>
          <p:cNvPr id="6" name="Picture 5" descr="replace-M2U3-Fig3-7 Hydrogen bond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1200" y="3886200"/>
            <a:ext cx="2809875" cy="1695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Properties of Water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p_h2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838200"/>
            <a:ext cx="5972175" cy="5505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Properties of Water</a:t>
            </a:r>
          </a:p>
        </p:txBody>
      </p:sp>
      <p:pic>
        <p:nvPicPr>
          <p:cNvPr id="4" name="Picture 3" descr="Properties-Of-Wa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9739" y="5943600"/>
            <a:ext cx="216426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perties-Of-Wa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9739" y="5943600"/>
            <a:ext cx="2164261" cy="914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Ionic product of water</a:t>
            </a:r>
          </a:p>
        </p:txBody>
      </p:sp>
      <p:pic>
        <p:nvPicPr>
          <p:cNvPr id="5" name="Picture 4" descr="CNX_Chem_14_01_Water_im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838200"/>
            <a:ext cx="5302578" cy="1371600"/>
          </a:xfrm>
          <a:prstGeom prst="rect">
            <a:avLst/>
          </a:prstGeom>
        </p:spPr>
      </p:pic>
      <p:pic>
        <p:nvPicPr>
          <p:cNvPr id="6" name="Picture 5" descr="acids-and-bses-30-638.jpg"/>
          <p:cNvPicPr>
            <a:picLocks noChangeAspect="1"/>
          </p:cNvPicPr>
          <p:nvPr/>
        </p:nvPicPr>
        <p:blipFill>
          <a:blip r:embed="rId4" cstate="print"/>
          <a:srcRect b="9812"/>
          <a:stretch>
            <a:fillRect/>
          </a:stretch>
        </p:blipFill>
        <p:spPr>
          <a:xfrm>
            <a:off x="381000" y="2438400"/>
            <a:ext cx="60769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erature_dependence_water_ionizatio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2667000"/>
            <a:ext cx="3179205" cy="2743200"/>
          </a:xfrm>
          <a:prstGeom prst="rect">
            <a:avLst/>
          </a:prstGeom>
        </p:spPr>
      </p:pic>
      <p:pic>
        <p:nvPicPr>
          <p:cNvPr id="3" name="Picture 2" descr="pH equation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895600"/>
            <a:ext cx="3800475" cy="2219325"/>
          </a:xfrm>
          <a:prstGeom prst="rect">
            <a:avLst/>
          </a:prstGeom>
        </p:spPr>
      </p:pic>
      <p:pic>
        <p:nvPicPr>
          <p:cNvPr id="4" name="Picture 3" descr="CNX_Chem_14_01_Water_im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990600"/>
            <a:ext cx="5302578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Ionic product of water</a:t>
            </a:r>
          </a:p>
        </p:txBody>
      </p:sp>
      <p:pic>
        <p:nvPicPr>
          <p:cNvPr id="6" name="Picture 5" descr="Properties-Of-Wa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9739" y="5943600"/>
            <a:ext cx="2164261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Interaction of water with other </a:t>
            </a:r>
            <a:r>
              <a:rPr lang="en-US" b="1" dirty="0" err="1"/>
              <a:t>biomolecules</a:t>
            </a:r>
            <a:endParaRPr lang="en-US" b="1" dirty="0"/>
          </a:p>
        </p:txBody>
      </p:sp>
      <p:pic>
        <p:nvPicPr>
          <p:cNvPr id="5" name="Picture 4" descr="bilyrstr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1" y="762000"/>
            <a:ext cx="4307047" cy="2286000"/>
          </a:xfrm>
          <a:prstGeom prst="rect">
            <a:avLst/>
          </a:prstGeom>
        </p:spPr>
      </p:pic>
      <p:pic>
        <p:nvPicPr>
          <p:cNvPr id="9" name="Picture 8" descr="DNA_Structure+Key+Labelled.pn_NoB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1066800"/>
            <a:ext cx="3749040" cy="3657600"/>
          </a:xfrm>
          <a:prstGeom prst="rect">
            <a:avLst/>
          </a:prstGeom>
        </p:spPr>
      </p:pic>
      <p:pic>
        <p:nvPicPr>
          <p:cNvPr id="10" name="Picture 9" descr="Protein_folding_schemat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19600"/>
            <a:ext cx="2059061" cy="1828800"/>
          </a:xfrm>
          <a:prstGeom prst="rect">
            <a:avLst/>
          </a:prstGeom>
        </p:spPr>
      </p:pic>
      <p:pic>
        <p:nvPicPr>
          <p:cNvPr id="11" name="Picture 10" descr="Image1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800" y="4343400"/>
            <a:ext cx="2803735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3288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lipids in water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6400" y="5029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Nucleic acid in water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324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Organization of proteins in water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2209800" y="3657600"/>
            <a:ext cx="579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52400" y="3886200"/>
            <a:ext cx="495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p Arrow 10"/>
          <p:cNvSpPr/>
          <p:nvPr/>
        </p:nvSpPr>
        <p:spPr>
          <a:xfrm rot="3218844">
            <a:off x="2758240" y="3537422"/>
            <a:ext cx="379048" cy="916071"/>
          </a:xfrm>
          <a:prstGeom prst="upArrow">
            <a:avLst/>
          </a:prstGeom>
          <a:ln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egos.jpg"/>
          <p:cNvPicPr>
            <a:picLocks noChangeAspect="1"/>
          </p:cNvPicPr>
          <p:nvPr/>
        </p:nvPicPr>
        <p:blipFill>
          <a:blip r:embed="rId2" cstate="print"/>
          <a:srcRect l="22917"/>
          <a:stretch>
            <a:fillRect/>
          </a:stretch>
        </p:blipFill>
        <p:spPr>
          <a:xfrm>
            <a:off x="381000" y="4191000"/>
            <a:ext cx="2819400" cy="1981200"/>
          </a:xfrm>
          <a:prstGeom prst="rect">
            <a:avLst/>
          </a:prstGeom>
        </p:spPr>
      </p:pic>
      <p:pic>
        <p:nvPicPr>
          <p:cNvPr id="7" name="Picture 6" descr="71s7phnLg6L._SL1500_.jpg"/>
          <p:cNvPicPr>
            <a:picLocks noChangeAspect="1"/>
          </p:cNvPicPr>
          <p:nvPr/>
        </p:nvPicPr>
        <p:blipFill>
          <a:blip r:embed="rId3" cstate="print"/>
          <a:srcRect l="4167" t="4167" r="2083" b="6250"/>
          <a:stretch>
            <a:fillRect/>
          </a:stretch>
        </p:blipFill>
        <p:spPr>
          <a:xfrm>
            <a:off x="5486400" y="228600"/>
            <a:ext cx="3429000" cy="3276600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 rot="3218844">
            <a:off x="5397112" y="1490107"/>
            <a:ext cx="379048" cy="916071"/>
          </a:xfrm>
          <a:prstGeom prst="upArrow">
            <a:avLst/>
          </a:prstGeom>
          <a:ln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ego-Rainbow-Challenge-Building-Rainbows-Activity.jpg"/>
          <p:cNvPicPr>
            <a:picLocks noChangeAspect="1"/>
          </p:cNvPicPr>
          <p:nvPr/>
        </p:nvPicPr>
        <p:blipFill>
          <a:blip r:embed="rId4" cstate="print"/>
          <a:srcRect l="78333" t="10001" r="833" b="28333"/>
          <a:stretch>
            <a:fillRect/>
          </a:stretch>
        </p:blipFill>
        <p:spPr>
          <a:xfrm>
            <a:off x="3366868" y="1752600"/>
            <a:ext cx="1905000" cy="281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144</Words>
  <Application>Microsoft Office PowerPoint</Application>
  <PresentationFormat>On-screen Show (4:3)</PresentationFormat>
  <Paragraphs>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</dc:creator>
  <cp:lastModifiedBy>ketaki kamble</cp:lastModifiedBy>
  <cp:revision>27</cp:revision>
  <dcterms:created xsi:type="dcterms:W3CDTF">2018-07-24T04:11:53Z</dcterms:created>
  <dcterms:modified xsi:type="dcterms:W3CDTF">2020-08-07T11:49:11Z</dcterms:modified>
</cp:coreProperties>
</file>